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1" r:id="rId2"/>
    <p:sldId id="318" r:id="rId3"/>
    <p:sldId id="313" r:id="rId4"/>
    <p:sldId id="308" r:id="rId5"/>
    <p:sldId id="319" r:id="rId6"/>
    <p:sldId id="316" r:id="rId7"/>
    <p:sldId id="323" r:id="rId8"/>
    <p:sldId id="314" r:id="rId9"/>
    <p:sldId id="315" r:id="rId10"/>
    <p:sldId id="317" r:id="rId11"/>
    <p:sldId id="320" r:id="rId12"/>
    <p:sldId id="321" r:id="rId13"/>
    <p:sldId id="322" r:id="rId14"/>
    <p:sldId id="278" r:id="rId15"/>
    <p:sldId id="272" r:id="rId16"/>
    <p:sldId id="300" r:id="rId17"/>
    <p:sldId id="279" r:id="rId18"/>
    <p:sldId id="324" r:id="rId19"/>
    <p:sldId id="298" r:id="rId20"/>
    <p:sldId id="312" r:id="rId21"/>
    <p:sldId id="282" r:id="rId22"/>
    <p:sldId id="283" r:id="rId23"/>
    <p:sldId id="267" r:id="rId24"/>
    <p:sldId id="268" r:id="rId25"/>
    <p:sldId id="288" r:id="rId26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006600"/>
    <a:srgbClr val="FF8811"/>
    <a:srgbClr val="FF0000"/>
    <a:srgbClr val="CC00FF"/>
    <a:srgbClr val="FFFFFF"/>
    <a:srgbClr val="000000"/>
    <a:srgbClr val="FFDA3B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37" autoAdjust="0"/>
    <p:restoredTop sz="94280" autoAdjust="0"/>
  </p:normalViewPr>
  <p:slideViewPr>
    <p:cSldViewPr>
      <p:cViewPr varScale="1">
        <p:scale>
          <a:sx n="69" d="100"/>
          <a:sy n="69" d="100"/>
        </p:scale>
        <p:origin x="164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682"/>
    </p:cViewPr>
  </p:sorterViewPr>
  <p:notesViewPr>
    <p:cSldViewPr>
      <p:cViewPr varScale="1">
        <p:scale>
          <a:sx n="48" d="100"/>
          <a:sy n="48" d="100"/>
        </p:scale>
        <p:origin x="2964" y="66"/>
      </p:cViewPr>
      <p:guideLst>
        <p:guide orient="horz" pos="3127"/>
        <p:guide pos="210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DE0F6-AC8F-40AB-BA6C-868B69DE7A74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9EB74-D092-4793-9635-65D003CA2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967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5DC0C-5637-488C-9C46-B191B0C34762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F0A80-3B15-4126-B752-062A352C0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17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1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221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10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2276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11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194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12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5825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13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>
          <a:xfrm>
            <a:off x="666909" y="4715153"/>
            <a:ext cx="5148104" cy="446698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5586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14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3079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15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921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16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8921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17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2387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18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3656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19</a:t>
            </a:fld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075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2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785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976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21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554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22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530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23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9628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24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087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25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849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29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26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4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8169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562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6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026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7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686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8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>
          <a:xfrm>
            <a:off x="854075" y="4715153"/>
            <a:ext cx="4960938" cy="446698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663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F0A80-3B15-4126-B752-062A352C0922}" type="slidenum">
              <a:rPr lang="en-GB" smtClean="0"/>
              <a:t>9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63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14065" y="53625"/>
            <a:ext cx="4725525" cy="72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2360" y="6444335"/>
            <a:ext cx="1305145" cy="413665"/>
          </a:xfrm>
        </p:spPr>
        <p:txBody>
          <a:bodyPr/>
          <a:lstStyle/>
          <a:p>
            <a:fld id="{DCA7E7AD-1883-4BB0-A259-6D57DFBD5E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107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D2AF74-75BA-4470-94D1-48E5D63D964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7E7AD-1883-4BB0-A259-6D57DFBD5E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169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D2AF74-75BA-4470-94D1-48E5D63D964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7E7AD-1883-4BB0-A259-6D57DFBD5E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02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D2AF74-75BA-4470-94D1-48E5D63D964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7E7AD-1883-4BB0-A259-6D57DFBD5E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53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D2AF74-75BA-4470-94D1-48E5D63D964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7E7AD-1883-4BB0-A259-6D57DFBD5E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5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D2AF74-75BA-4470-94D1-48E5D63D964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7E7AD-1883-4BB0-A259-6D57DFBD5E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55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D2AF74-75BA-4470-94D1-48E5D63D964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7E7AD-1883-4BB0-A259-6D57DFBD5E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237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D2AF74-75BA-4470-94D1-48E5D63D964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7E7AD-1883-4BB0-A259-6D57DFBD5E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048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D2AF74-75BA-4470-94D1-48E5D63D964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7E7AD-1883-4BB0-A259-6D57DFBD5E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11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D2AF74-75BA-4470-94D1-48E5D63D964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7E7AD-1883-4BB0-A259-6D57DFBD5E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746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D2AF74-75BA-4470-94D1-48E5D63D964F}" type="datetimeFigureOut">
              <a:rPr lang="en-GB" smtClean="0"/>
              <a:t>01/03/2017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7E7AD-1883-4BB0-A259-6D57DFBD5E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981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879050" y="278650"/>
            <a:ext cx="47255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2380" y="6444335"/>
            <a:ext cx="1080120" cy="413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7E7AD-1883-4BB0-A259-6D57DFBD5E3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35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95" y="53625"/>
            <a:ext cx="9043195" cy="1200318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Do we want a community of long-term residents in the Centre of London?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479" y="1313765"/>
            <a:ext cx="4905781" cy="420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0803" y="5727157"/>
            <a:ext cx="89209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CC"/>
                </a:solidFill>
                <a:latin typeface="Tw Cen MT Condensed Extra Bold" panose="020B0803020202020204" pitchFamily="34" charset="0"/>
              </a:rPr>
              <a:t>The West End is the driver of London’s commercial and economic success and lies at the heart of its cultural offer.   It is also home to long-established and new communities, bringing family and neighbourhood life to the heart of London. </a:t>
            </a:r>
          </a:p>
          <a:p>
            <a:r>
              <a:rPr lang="en-GB" sz="1600" i="1" dirty="0">
                <a:solidFill>
                  <a:srgbClr val="0000CC"/>
                </a:solidFill>
                <a:latin typeface="Tw Cen MT Condensed Extra Bold" panose="020B0803020202020204" pitchFamily="34" charset="0"/>
              </a:rPr>
              <a:t>– West End Partnership Board Vision, June 2015.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682425" y="53625"/>
            <a:ext cx="3618910" cy="450050"/>
          </a:xfrm>
        </p:spPr>
        <p:txBody>
          <a:bodyPr/>
          <a:lstStyle/>
          <a:p>
            <a:r>
              <a:rPr lang="en-GB" dirty="0"/>
              <a:t>Do we want a community here?</a:t>
            </a:r>
          </a:p>
        </p:txBody>
      </p:sp>
    </p:spTree>
    <p:extLst>
      <p:ext uri="{BB962C8B-B14F-4D97-AF65-F5344CB8AC3E}">
        <p14:creationId xmlns:p14="http://schemas.microsoft.com/office/powerpoint/2010/main" val="2535706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933945" y="53625"/>
            <a:ext cx="3870430" cy="495055"/>
          </a:xfrm>
        </p:spPr>
        <p:txBody>
          <a:bodyPr/>
          <a:lstStyle/>
          <a:p>
            <a:r>
              <a:rPr lang="en-GB" dirty="0"/>
              <a:t>New estates and blocks were built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268760"/>
            <a:ext cx="6924675" cy="5219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24" y="53625"/>
            <a:ext cx="8973871" cy="623239"/>
          </a:xfrm>
          <a:prstGeom prst="rect">
            <a:avLst/>
          </a:prstGeom>
          <a:noFill/>
          <a:ln>
            <a:noFill/>
          </a:ln>
        </p:spPr>
        <p:txBody>
          <a:bodyPr wrap="square" lIns="68572" tIns="34286" rIns="68572" bIns="34286" rtlCol="0">
            <a:spAutoFit/>
          </a:bodyPr>
          <a:lstStyle/>
          <a:p>
            <a:pPr algn="ctr"/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Many hundreds of new homes were built.</a:t>
            </a:r>
          </a:p>
        </p:txBody>
      </p:sp>
    </p:spTree>
    <p:extLst>
      <p:ext uri="{BB962C8B-B14F-4D97-AF65-F5344CB8AC3E}">
        <p14:creationId xmlns:p14="http://schemas.microsoft.com/office/powerpoint/2010/main" val="3961136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Holiday letting: People started getting leaflets and letters from platforms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24" y="53625"/>
            <a:ext cx="8973871" cy="623239"/>
          </a:xfrm>
          <a:prstGeom prst="rect">
            <a:avLst/>
          </a:prstGeom>
          <a:noFill/>
          <a:ln>
            <a:noFill/>
          </a:ln>
        </p:spPr>
        <p:txBody>
          <a:bodyPr wrap="square" lIns="68572" tIns="34286" rIns="68572" bIns="34286" rtlCol="0">
            <a:spAutoFit/>
          </a:bodyPr>
          <a:lstStyle/>
          <a:p>
            <a:pPr algn="ctr"/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How did holiday letting introduce itself?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831" y="1411408"/>
            <a:ext cx="6791860" cy="485035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98" y="1819211"/>
            <a:ext cx="6312193" cy="473414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303" y="1119816"/>
            <a:ext cx="6930770" cy="494719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4"/>
          <a:stretch/>
        </p:blipFill>
        <p:spPr>
          <a:xfrm>
            <a:off x="412875" y="676864"/>
            <a:ext cx="7335816" cy="522704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4" y="648875"/>
            <a:ext cx="6124575" cy="3905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557" y="945810"/>
            <a:ext cx="5867400" cy="3305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807" y="1742389"/>
            <a:ext cx="5040561" cy="495701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7736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5014065" y="53625"/>
            <a:ext cx="4905545" cy="720080"/>
          </a:xfrm>
        </p:spPr>
        <p:txBody>
          <a:bodyPr>
            <a:normAutofit fontScale="90000"/>
          </a:bodyPr>
          <a:lstStyle/>
          <a:p>
            <a:r>
              <a:rPr lang="en-GB" dirty="0"/>
              <a:t>We started getting leaflets and letters and emails from managing agents and student teams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24" y="53625"/>
            <a:ext cx="8973871" cy="623239"/>
          </a:xfrm>
          <a:prstGeom prst="rect">
            <a:avLst/>
          </a:prstGeom>
          <a:noFill/>
          <a:ln>
            <a:noFill/>
          </a:ln>
        </p:spPr>
        <p:txBody>
          <a:bodyPr wrap="square" lIns="68572" tIns="34286" rIns="68572" bIns="34286" rtlCol="0">
            <a:spAutoFit/>
          </a:bodyPr>
          <a:lstStyle/>
          <a:p>
            <a:pPr algn="ctr"/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How did we see the industry expanding?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5" y="1750031"/>
            <a:ext cx="8520077" cy="331123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1" y="1112697"/>
            <a:ext cx="7946034" cy="510280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5529" y="829969"/>
            <a:ext cx="6885766" cy="486700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5" y="1318897"/>
            <a:ext cx="6925852" cy="517933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81" y="2616495"/>
            <a:ext cx="7943850" cy="36576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06" y="941682"/>
            <a:ext cx="4248150" cy="5191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552">
            <a:off x="1984308" y="1287834"/>
            <a:ext cx="3854083" cy="407569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956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348880" y="53625"/>
            <a:ext cx="3240360" cy="495055"/>
          </a:xfrm>
        </p:spPr>
        <p:txBody>
          <a:bodyPr/>
          <a:lstStyle/>
          <a:p>
            <a:r>
              <a:rPr lang="en-GB" dirty="0"/>
              <a:t>Tenants Association meeting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24" y="53625"/>
            <a:ext cx="8973871" cy="623239"/>
          </a:xfrm>
          <a:prstGeom prst="rect">
            <a:avLst/>
          </a:prstGeom>
          <a:noFill/>
          <a:ln>
            <a:noFill/>
          </a:ln>
        </p:spPr>
        <p:txBody>
          <a:bodyPr wrap="square" lIns="68572" tIns="34286" rIns="68572" bIns="34286" rtlCol="0">
            <a:spAutoFit/>
          </a:bodyPr>
          <a:lstStyle/>
          <a:p>
            <a:pPr algn="ctr"/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We held a public meeting in May 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49" y="2123855"/>
            <a:ext cx="8696325" cy="457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74543" y="1000932"/>
            <a:ext cx="4320481" cy="386602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86753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805" y="818710"/>
            <a:ext cx="5956360" cy="4016474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owner at number 18 said he was buying the flat to live in it and gave a good story.  But we hardly ever see him.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flat has a lot of people coming and going.  And it’s not the only one.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used to be a really friendly building, but I no longer have the energy to make the effort with all these people.  I don’t even bother to say good morning to them any more; they are only here for a night or two.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has really spoiled the atmosphere.  I never thought that I’d say this, but I don’t know if we will stay in Covent Garden now.”</a:t>
            </a:r>
            <a:endParaRPr lang="en-GB" sz="20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4822" y="5300926"/>
            <a:ext cx="3197678" cy="1323429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Owner-occupier for the last 20 years in block of 24 flats, of which at least 3 are used solely for holiday lets.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8510" y="4956018"/>
            <a:ext cx="2761005" cy="198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495" y="4956018"/>
            <a:ext cx="2758427" cy="1983372"/>
          </a:xfrm>
          <a:prstGeom prst="round1Rect">
            <a:avLst>
              <a:gd name="adj" fmla="val 4644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09023" y="5949"/>
            <a:ext cx="2653487" cy="4908951"/>
          </a:xfrm>
          <a:prstGeom prst="round1Rect">
            <a:avLst>
              <a:gd name="adj" fmla="val 3102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63533" y="6439689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of 5</a:t>
            </a:r>
            <a:endParaRPr lang="en-GB" i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3213865" y="53625"/>
            <a:ext cx="2925325" cy="601316"/>
          </a:xfrm>
        </p:spPr>
        <p:txBody>
          <a:bodyPr/>
          <a:lstStyle/>
          <a:p>
            <a:r>
              <a:rPr lang="en-GB" dirty="0"/>
              <a:t>Quote, Seven Dials Court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510" y="8620"/>
            <a:ext cx="9043195" cy="646321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What residents said</a:t>
            </a:r>
          </a:p>
        </p:txBody>
      </p:sp>
    </p:spTree>
    <p:extLst>
      <p:ext uri="{BB962C8B-B14F-4D97-AF65-F5344CB8AC3E}">
        <p14:creationId xmlns:p14="http://schemas.microsoft.com/office/powerpoint/2010/main" val="3231853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920" y="773705"/>
            <a:ext cx="5788225" cy="3785642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no longer know who should be coming in and who shouldn’t.  They come in all the time with big bags.  They could be anybody.  You just don’t know.</a:t>
            </a:r>
            <a:endParaRPr lang="en-GB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a lot of door breaks because people can’t work the lock.  So they smash it.</a:t>
            </a:r>
            <a:endParaRPr lang="en-GB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always problems with rubbish.  The people doing this employ cleaners who put it out whenever they feel like it.</a:t>
            </a:r>
            <a:endParaRPr lang="en-GB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too hard for the management company to justify serving notice; it’s  less trouble to let it go.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strange living here now.  We’re quite isolated.”</a:t>
            </a:r>
            <a:endParaRPr lang="en-GB" sz="20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6995" y="5210916"/>
            <a:ext cx="4542695" cy="1323429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Retired couple, resident over 50 years in a mansion block in a busy location, with 54 flats where only 10 households are still long-termers.</a:t>
            </a:r>
            <a:endParaRPr lang="en-GB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10" y="4705220"/>
            <a:ext cx="3937289" cy="2189165"/>
          </a:xfrm>
          <a:prstGeom prst="round1Rect">
            <a:avLst>
              <a:gd name="adj" fmla="val 2476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90113" y="-21401"/>
            <a:ext cx="2744362" cy="4052932"/>
          </a:xfrm>
          <a:prstGeom prst="round1Rect">
            <a:avLst>
              <a:gd name="adj" fmla="val 2846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189786" y="6449281"/>
            <a:ext cx="927719" cy="400099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of 5</a:t>
            </a:r>
            <a:endParaRPr lang="en-GB" sz="2000" i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3708920" y="53625"/>
            <a:ext cx="3600400" cy="601316"/>
          </a:xfrm>
        </p:spPr>
        <p:txBody>
          <a:bodyPr/>
          <a:lstStyle/>
          <a:p>
            <a:r>
              <a:rPr lang="en-GB" dirty="0"/>
              <a:t>Quote, Charing Cross mansions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510" y="8620"/>
            <a:ext cx="9043195" cy="646321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What residents said</a:t>
            </a:r>
          </a:p>
        </p:txBody>
      </p:sp>
    </p:spTree>
    <p:extLst>
      <p:ext uri="{BB962C8B-B14F-4D97-AF65-F5344CB8AC3E}">
        <p14:creationId xmlns:p14="http://schemas.microsoft.com/office/powerpoint/2010/main" val="4270065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805" y="998730"/>
            <a:ext cx="4336180" cy="2862312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“They were really funny about it when I asked if they lived here.  I felt awful.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don’t want to live here anymore.  It’s not what it was.  It’s not friendly.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need to know my neighbours to feel safe.  And they need to know me.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 is so depressing.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housing association is useless.”</a:t>
            </a:r>
            <a:endParaRPr lang="en-GB" sz="20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7055" y="5139190"/>
            <a:ext cx="3976140" cy="1631206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Resident for over 30 years, living in a housing association block of 8 flats and large maisonettes, with constant subletting and at least 1 flat used solely for holiday lets.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62128" y="713783"/>
            <a:ext cx="4057650" cy="4343113"/>
          </a:xfrm>
          <a:prstGeom prst="round2Same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7802"/>
            <a:ext cx="3783588" cy="2550198"/>
          </a:xfrm>
          <a:prstGeom prst="round1Rect">
            <a:avLst>
              <a:gd name="adj" fmla="val 2339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63533" y="6439689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of 5</a:t>
            </a:r>
            <a:endParaRPr lang="en-GB" i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078850" y="53625"/>
            <a:ext cx="2925325" cy="450050"/>
          </a:xfrm>
        </p:spPr>
        <p:txBody>
          <a:bodyPr/>
          <a:lstStyle/>
          <a:p>
            <a:r>
              <a:rPr lang="en-GB" dirty="0"/>
              <a:t>Quote, Nottingham Court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8510" y="8620"/>
            <a:ext cx="9043195" cy="646321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What residents said</a:t>
            </a:r>
          </a:p>
        </p:txBody>
      </p:sp>
    </p:spTree>
    <p:extLst>
      <p:ext uri="{BB962C8B-B14F-4D97-AF65-F5344CB8AC3E}">
        <p14:creationId xmlns:p14="http://schemas.microsoft.com/office/powerpoint/2010/main" val="452119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6746" y="1697620"/>
            <a:ext cx="3240360" cy="2631480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“Most of our building seems to be short lets.  But nobody seems to care or do anything.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can’t stretch to buying another bedroom in Covent Garden, so with a third child on the way we are going to have to move out.”</a:t>
            </a:r>
            <a:endParaRPr lang="en-GB" sz="20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1970" y="4554125"/>
            <a:ext cx="4815535" cy="1631206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City solicitor with 2 children, owner occupier for the last 8 years in block of 14 flats, of which only 2 are owner-occupied long term.  At least 3 were used solely for holiday lets in 2015.  In 2017 its 9 or 10.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22866" y="3674794"/>
            <a:ext cx="4274397" cy="1804745"/>
          </a:xfrm>
          <a:prstGeom prst="round2SameRect">
            <a:avLst>
              <a:gd name="adj1" fmla="val 29334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34044" y="931842"/>
            <a:ext cx="3038654" cy="3172431"/>
          </a:xfrm>
          <a:prstGeom prst="round2SameRect">
            <a:avLst>
              <a:gd name="adj1" fmla="val 21682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363533" y="6439689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of 5</a:t>
            </a:r>
            <a:endParaRPr lang="en-GB" i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943835" y="53625"/>
            <a:ext cx="2835315" cy="601316"/>
          </a:xfrm>
        </p:spPr>
        <p:txBody>
          <a:bodyPr/>
          <a:lstStyle/>
          <a:p>
            <a:r>
              <a:rPr lang="en-GB" dirty="0"/>
              <a:t>Quote, 25 Shelton Street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8510" y="8620"/>
            <a:ext cx="9043195" cy="646321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What residents said</a:t>
            </a:r>
          </a:p>
        </p:txBody>
      </p:sp>
    </p:spTree>
    <p:extLst>
      <p:ext uri="{BB962C8B-B14F-4D97-AF65-F5344CB8AC3E}">
        <p14:creationId xmlns:p14="http://schemas.microsoft.com/office/powerpoint/2010/main" val="3669757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805" y="998730"/>
            <a:ext cx="3976140" cy="5401469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“It took us a year to get to the bottom of what was going on in that flat.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 really standard one-bedroom place and it was being offered for 7 people.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caused constant disturbance.”</a:t>
            </a:r>
          </a:p>
          <a:p>
            <a:pPr>
              <a:spcAft>
                <a:spcPts val="600"/>
              </a:spcAft>
            </a:pPr>
            <a:endParaRPr lang="en-GB" sz="2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last straw was a stag night in the Summer with 20 drunken guys playing the piano and hanging out of the window at Midnight.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Fortunately the local security guards were willing to come and ask them to show some respect, but they didn’t have to.”</a:t>
            </a:r>
            <a:endParaRPr lang="en-GB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14421" y="814793"/>
            <a:ext cx="4034199" cy="4254554"/>
          </a:xfrm>
          <a:prstGeom prst="round2SameRect">
            <a:avLst>
              <a:gd name="adj1" fmla="val 22549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63533" y="6439689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of 5</a:t>
            </a:r>
            <a:endParaRPr lang="en-GB" i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448780" y="53625"/>
            <a:ext cx="2340260" cy="601316"/>
          </a:xfrm>
        </p:spPr>
        <p:txBody>
          <a:bodyPr/>
          <a:lstStyle/>
          <a:p>
            <a:r>
              <a:rPr lang="en-GB" dirty="0"/>
              <a:t>Quote, Ching Court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7045" y="5476914"/>
            <a:ext cx="3301065" cy="1015653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Two sets of owner-occupiers, for 22 and 15 years, living next to a 6 flat conversion.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510" y="8620"/>
            <a:ext cx="9043195" cy="646321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What residents said</a:t>
            </a:r>
          </a:p>
        </p:txBody>
      </p:sp>
    </p:spTree>
    <p:extLst>
      <p:ext uri="{BB962C8B-B14F-4D97-AF65-F5344CB8AC3E}">
        <p14:creationId xmlns:p14="http://schemas.microsoft.com/office/powerpoint/2010/main" val="214495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818710" y="8620"/>
            <a:ext cx="1665185" cy="398140"/>
          </a:xfrm>
        </p:spPr>
        <p:txBody>
          <a:bodyPr/>
          <a:lstStyle/>
          <a:p>
            <a:r>
              <a:rPr lang="en-GB" dirty="0"/>
              <a:t>The problems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00" y="8620"/>
            <a:ext cx="9043195" cy="646321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Summary of the issues.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010" y="880838"/>
            <a:ext cx="898249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Insecurity – now a widespread and serious fear.</a:t>
            </a:r>
          </a:p>
          <a:p>
            <a:pPr marL="261938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Loss of long-term residential property, weakening the community.  About 20% of private property in Covent Garden and Soho has been lost in this way.</a:t>
            </a:r>
          </a:p>
          <a:p>
            <a:pPr marL="261938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Upward pressure on rent and property values.</a:t>
            </a:r>
          </a:p>
          <a:p>
            <a:pPr marL="261938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Overcrowding.</a:t>
            </a:r>
          </a:p>
          <a:p>
            <a:pPr marL="261938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Damage to property, noise and nuisance.</a:t>
            </a:r>
          </a:p>
          <a:p>
            <a:pPr marL="261938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Friction with neighbours.</a:t>
            </a:r>
          </a:p>
          <a:p>
            <a:pPr marL="261938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Easy to use homes as party venues and brothels.</a:t>
            </a:r>
          </a:p>
          <a:p>
            <a:pPr marL="261938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None of the usual safety checks.</a:t>
            </a:r>
          </a:p>
          <a:p>
            <a:pPr marL="261938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Wear and tear on the private and public infrastructure with little tax revenue to pay for it.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159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718810" y="53625"/>
            <a:ext cx="2655295" cy="405045"/>
          </a:xfrm>
        </p:spPr>
        <p:txBody>
          <a:bodyPr/>
          <a:lstStyle/>
          <a:p>
            <a:r>
              <a:rPr lang="en-GB" dirty="0"/>
              <a:t>What is the West End?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53625"/>
            <a:ext cx="9043195" cy="646321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What is the West End?</a:t>
            </a:r>
          </a:p>
        </p:txBody>
      </p:sp>
      <p:pic>
        <p:nvPicPr>
          <p:cNvPr id="1028" name="Picture 4" descr="Image result for selfrid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1959">
            <a:off x="303120" y="1026321"/>
            <a:ext cx="4541093" cy="286914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itish Museum from NE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884">
            <a:off x="4911897" y="3795753"/>
            <a:ext cx="4062931" cy="291792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london theat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3961">
            <a:off x="4518841" y="1106274"/>
            <a:ext cx="4310727" cy="269072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royal opera hou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738">
            <a:off x="2605525" y="2055814"/>
            <a:ext cx="4762500" cy="317182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97826">
            <a:off x="-335891" y="3151921"/>
            <a:ext cx="4025408" cy="298294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26" name="Picture 2" descr="Photo of Neal's Yard Remedie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0370" y="2923177"/>
            <a:ext cx="3769456" cy="386701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1" y="1845862"/>
            <a:ext cx="9003968" cy="3608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00" y="8620"/>
            <a:ext cx="9043195" cy="1200318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How changes in our streets are changing our community.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-1818710" y="8620"/>
            <a:ext cx="1665185" cy="39814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Graph</a:t>
            </a:r>
          </a:p>
        </p:txBody>
      </p:sp>
    </p:spTree>
    <p:extLst>
      <p:ext uri="{BB962C8B-B14F-4D97-AF65-F5344CB8AC3E}">
        <p14:creationId xmlns:p14="http://schemas.microsoft.com/office/powerpoint/2010/main" val="3126678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264131" y="728700"/>
            <a:ext cx="7088071" cy="4982692"/>
            <a:chOff x="1264131" y="728700"/>
            <a:chExt cx="7088071" cy="49826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4131" y="728700"/>
              <a:ext cx="6419581" cy="456719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808831" y="5342060"/>
              <a:ext cx="15433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February 2017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64132" y="718498"/>
            <a:ext cx="7187396" cy="4992895"/>
            <a:chOff x="1264132" y="718498"/>
            <a:chExt cx="7187396" cy="4992895"/>
          </a:xfrm>
        </p:grpSpPr>
        <p:sp>
          <p:nvSpPr>
            <p:cNvPr id="27" name="TextBox 26"/>
            <p:cNvSpPr txBox="1"/>
            <p:nvPr/>
          </p:nvSpPr>
          <p:spPr>
            <a:xfrm>
              <a:off x="6739200" y="5342061"/>
              <a:ext cx="17123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November 2015</a:t>
              </a: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64132" y="718498"/>
              <a:ext cx="6419581" cy="4577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-18511" y="5741394"/>
            <a:ext cx="9226025" cy="1107986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marL="176213" indent="-168275">
              <a:buFont typeface="Arial" panose="020B0604020202020204" pitchFamily="34" charset="0"/>
              <a:buChar char="•"/>
            </a:pPr>
            <a:r>
              <a:rPr lang="en-GB" sz="2200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53,000 listings.  15 months ago there were 26,000.</a:t>
            </a:r>
          </a:p>
          <a:p>
            <a:pPr marL="176213" indent="-168275">
              <a:buFont typeface="Arial" panose="020B0604020202020204" pitchFamily="34" charset="0"/>
              <a:buChar char="•"/>
            </a:pPr>
            <a:r>
              <a:rPr lang="en-GB" sz="2200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Half are ‘entire homes’.  And half those are available most of the time.</a:t>
            </a:r>
          </a:p>
          <a:p>
            <a:pPr marL="176213" indent="-168275">
              <a:buFont typeface="Arial" panose="020B0604020202020204" pitchFamily="34" charset="0"/>
              <a:buChar char="•"/>
            </a:pPr>
            <a:r>
              <a:rPr lang="en-GB" sz="2200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40% are with hosts who offer multiple properties.</a:t>
            </a:r>
          </a:p>
        </p:txBody>
      </p:sp>
      <p:cxnSp>
        <p:nvCxnSpPr>
          <p:cNvPr id="7" name="Straight Arrow Connector 6"/>
          <p:cNvCxnSpPr>
            <a:stCxn id="4099" idx="1"/>
          </p:cNvCxnSpPr>
          <p:nvPr/>
        </p:nvCxnSpPr>
        <p:spPr>
          <a:xfrm>
            <a:off x="1264132" y="3007199"/>
            <a:ext cx="1725891" cy="409380"/>
          </a:xfrm>
          <a:prstGeom prst="straightConnector1">
            <a:avLst/>
          </a:prstGeom>
          <a:ln w="31750">
            <a:solidFill>
              <a:srgbClr val="CC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398" y="4380691"/>
            <a:ext cx="1304732" cy="461655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2400" dirty="0">
                <a:solidFill>
                  <a:srgbClr val="FF8811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Richmond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621637"/>
            <a:ext cx="1890209" cy="461655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2400" dirty="0">
                <a:solidFill>
                  <a:srgbClr val="CC00FF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Hammersmith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1090479" y="4100748"/>
            <a:ext cx="740159" cy="364164"/>
          </a:xfrm>
          <a:prstGeom prst="straightConnector1">
            <a:avLst/>
          </a:prstGeom>
          <a:ln w="31750">
            <a:solidFill>
              <a:srgbClr val="FF88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97696" y="816491"/>
            <a:ext cx="1509013" cy="830987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2400" dirty="0">
                <a:solidFill>
                  <a:srgbClr val="33CCFF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Stoke Newington</a:t>
            </a:r>
          </a:p>
        </p:txBody>
      </p:sp>
      <p:cxnSp>
        <p:nvCxnSpPr>
          <p:cNvPr id="24" name="Straight Arrow Connector 23"/>
          <p:cNvCxnSpPr>
            <a:stCxn id="19" idx="1"/>
          </p:cNvCxnSpPr>
          <p:nvPr/>
        </p:nvCxnSpPr>
        <p:spPr>
          <a:xfrm flipH="1">
            <a:off x="5232422" y="1231985"/>
            <a:ext cx="2365274" cy="624266"/>
          </a:xfrm>
          <a:prstGeom prst="straightConnector1">
            <a:avLst/>
          </a:prstGeom>
          <a:ln w="31750">
            <a:solidFill>
              <a:srgbClr val="33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767037" y="3352747"/>
            <a:ext cx="1509013" cy="461655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2400" dirty="0">
                <a:solidFill>
                  <a:srgbClr val="33CC33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Barking</a:t>
            </a:r>
          </a:p>
        </p:txBody>
      </p:sp>
      <p:cxnSp>
        <p:nvCxnSpPr>
          <p:cNvPr id="30" name="Straight Arrow Connector 29"/>
          <p:cNvCxnSpPr>
            <a:cxnSpLocks/>
            <a:stCxn id="29" idx="1"/>
          </p:cNvCxnSpPr>
          <p:nvPr/>
        </p:nvCxnSpPr>
        <p:spPr>
          <a:xfrm flipH="1" flipV="1">
            <a:off x="7092283" y="3179811"/>
            <a:ext cx="674754" cy="403764"/>
          </a:xfrm>
          <a:prstGeom prst="straightConnector1">
            <a:avLst/>
          </a:prstGeom>
          <a:ln w="3175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57365" y="4464912"/>
            <a:ext cx="1170130" cy="830987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2400" dirty="0">
                <a:solidFill>
                  <a:srgbClr val="0000CC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Isle of Dogs</a:t>
            </a:r>
          </a:p>
        </p:txBody>
      </p:sp>
      <p:cxnSp>
        <p:nvCxnSpPr>
          <p:cNvPr id="20" name="Straight Arrow Connector 19"/>
          <p:cNvCxnSpPr>
            <a:stCxn id="18" idx="1"/>
          </p:cNvCxnSpPr>
          <p:nvPr/>
        </p:nvCxnSpPr>
        <p:spPr>
          <a:xfrm flipH="1" flipV="1">
            <a:off x="5877145" y="3414411"/>
            <a:ext cx="1980220" cy="1465995"/>
          </a:xfrm>
          <a:prstGeom prst="straightConnector1">
            <a:avLst/>
          </a:prstGeom>
          <a:ln w="317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2808820" y="8620"/>
            <a:ext cx="2520280" cy="450050"/>
          </a:xfrm>
        </p:spPr>
        <p:txBody>
          <a:bodyPr/>
          <a:lstStyle/>
          <a:p>
            <a:r>
              <a:rPr lang="en-GB" dirty="0"/>
              <a:t>London lets mapped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514" y="8620"/>
            <a:ext cx="9043195" cy="646321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London’s homes listed on Airbnb alone.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1510" y="1122140"/>
            <a:ext cx="1775100" cy="461655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Westminster</a:t>
            </a:r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1699613" y="1544118"/>
            <a:ext cx="2774308" cy="1614852"/>
          </a:xfrm>
          <a:prstGeom prst="straightConnector1">
            <a:avLst/>
          </a:prstGeom>
          <a:ln w="317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3165550" y="1075968"/>
            <a:ext cx="29497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http://insideairbnb.com/london-2017-02-06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92380" y="2159982"/>
            <a:ext cx="1114330" cy="830987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algn="r"/>
            <a:r>
              <a:rPr lang="en-GB" sz="2400" dirty="0">
                <a:solidFill>
                  <a:srgbClr val="006600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South Camden</a:t>
            </a:r>
          </a:p>
        </p:txBody>
      </p:sp>
      <p:cxnSp>
        <p:nvCxnSpPr>
          <p:cNvPr id="31" name="Straight Arrow Connector 30"/>
          <p:cNvCxnSpPr>
            <a:cxnSpLocks/>
            <a:stCxn id="28" idx="1"/>
          </p:cNvCxnSpPr>
          <p:nvPr/>
        </p:nvCxnSpPr>
        <p:spPr>
          <a:xfrm flipH="1">
            <a:off x="4572000" y="2575476"/>
            <a:ext cx="3420380" cy="507816"/>
          </a:xfrm>
          <a:prstGeom prst="straightConnector1">
            <a:avLst/>
          </a:prstGeom>
          <a:ln w="317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4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77875" y="818710"/>
            <a:ext cx="5666126" cy="3108533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2800" dirty="0">
                <a:latin typeface="Segoe UI Light" panose="020B0502040204020203" pitchFamily="34" charset="0"/>
                <a:cs typeface="Times New Roman" panose="02020603050405020304" pitchFamily="18" charset="0"/>
              </a:rPr>
              <a:t>Densely built-up Westminster has &gt;5,000 properties listed.  15 months ago it was 3,000.</a:t>
            </a:r>
          </a:p>
          <a:p>
            <a:r>
              <a:rPr lang="en-GB" sz="2800" dirty="0">
                <a:latin typeface="Segoe UI Light" panose="020B0502040204020203" pitchFamily="34" charset="0"/>
                <a:cs typeface="Times New Roman" panose="02020603050405020304" pitchFamily="18" charset="0"/>
              </a:rPr>
              <a:t>60% are ‘entire homes’, of which</a:t>
            </a:r>
          </a:p>
          <a:p>
            <a:r>
              <a:rPr lang="en-GB" sz="2800" dirty="0">
                <a:latin typeface="Segoe UI Light" panose="020B0502040204020203" pitchFamily="34" charset="0"/>
                <a:cs typeface="Times New Roman" panose="02020603050405020304" pitchFamily="18" charset="0"/>
              </a:rPr>
              <a:t>60% are available most of the time.</a:t>
            </a:r>
          </a:p>
          <a:p>
            <a:r>
              <a:rPr lang="en-GB" sz="2800" b="1" dirty="0">
                <a:latin typeface="Segoe UI Light" panose="020B0502040204020203" pitchFamily="34" charset="0"/>
                <a:cs typeface="Times New Roman" panose="02020603050405020304" pitchFamily="18" charset="0"/>
              </a:rPr>
              <a:t>10% of the UK total.</a:t>
            </a:r>
          </a:p>
          <a:p>
            <a:r>
              <a:rPr lang="en-GB" sz="2800" b="1" dirty="0">
                <a:latin typeface="Segoe UI Light" panose="020B0502040204020203" pitchFamily="34" charset="0"/>
                <a:cs typeface="Times New Roman" panose="02020603050405020304" pitchFamily="18" charset="0"/>
              </a:rPr>
              <a:t>15 months ago it was 8%</a:t>
            </a:r>
            <a:r>
              <a:rPr lang="en-GB" sz="2800" dirty="0">
                <a:latin typeface="Segoe UI Light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348880" y="8620"/>
            <a:ext cx="3240360" cy="450050"/>
          </a:xfrm>
        </p:spPr>
        <p:txBody>
          <a:bodyPr/>
          <a:lstStyle/>
          <a:p>
            <a:r>
              <a:rPr lang="en-GB" dirty="0"/>
              <a:t>Central London lets mapped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8620"/>
            <a:ext cx="9043195" cy="646321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Central London’s homes listed on Airbnb.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5" y="1016767"/>
            <a:ext cx="3262957" cy="271241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1984" y="4459077"/>
            <a:ext cx="4467972" cy="2255288"/>
            <a:chOff x="131984" y="4459077"/>
            <a:chExt cx="4467972" cy="2255288"/>
          </a:xfrm>
        </p:grpSpPr>
        <p:sp>
          <p:nvSpPr>
            <p:cNvPr id="9" name="TextBox 8"/>
            <p:cNvSpPr txBox="1"/>
            <p:nvPr/>
          </p:nvSpPr>
          <p:spPr>
            <a:xfrm>
              <a:off x="131984" y="4467606"/>
              <a:ext cx="2234771" cy="22467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9" tIns="45715" rIns="91429" bIns="45715" rtlCol="0">
              <a:spAutoFit/>
            </a:bodyPr>
            <a:lstStyle/>
            <a:p>
              <a:r>
                <a:rPr lang="en-GB" sz="2800" dirty="0">
                  <a:solidFill>
                    <a:srgbClr val="FF8811"/>
                  </a:solidFill>
                  <a:latin typeface="Segoe UI Light" panose="020B0502040204020203" pitchFamily="34" charset="0"/>
                  <a:cs typeface="Times New Roman" panose="02020603050405020304" pitchFamily="18" charset="0"/>
                </a:rPr>
                <a:t>Richmond has 470 ‘entire homes’ listed </a:t>
              </a:r>
            </a:p>
            <a:p>
              <a:r>
                <a:rPr lang="en-GB" sz="2800" dirty="0">
                  <a:solidFill>
                    <a:srgbClr val="FF8811"/>
                  </a:solidFill>
                  <a:latin typeface="Segoe UI Light" panose="020B0502040204020203" pitchFamily="34" charset="0"/>
                  <a:cs typeface="Times New Roman" panose="02020603050405020304" pitchFamily="18" charset="0"/>
                </a:rPr>
                <a:t>(was 100).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735" y="4459077"/>
              <a:ext cx="2413221" cy="225528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707016" y="4474476"/>
            <a:ext cx="4362674" cy="2284894"/>
            <a:chOff x="4707016" y="4474476"/>
            <a:chExt cx="4362674" cy="2284894"/>
          </a:xfrm>
        </p:grpSpPr>
        <p:sp>
          <p:nvSpPr>
            <p:cNvPr id="7" name="TextBox 6"/>
            <p:cNvSpPr txBox="1"/>
            <p:nvPr/>
          </p:nvSpPr>
          <p:spPr>
            <a:xfrm>
              <a:off x="4707016" y="4474476"/>
              <a:ext cx="2295254" cy="22467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9" tIns="45715" rIns="91429" bIns="45715" rtlCol="0">
              <a:spAutoFit/>
            </a:bodyPr>
            <a:lstStyle/>
            <a:p>
              <a:r>
                <a:rPr lang="en-GB" sz="2800" dirty="0">
                  <a:solidFill>
                    <a:srgbClr val="00B050"/>
                  </a:solidFill>
                  <a:latin typeface="Segoe UI Light" panose="020B0502040204020203" pitchFamily="34" charset="0"/>
                  <a:cs typeface="Times New Roman" panose="02020603050405020304" pitchFamily="18" charset="0"/>
                </a:rPr>
                <a:t>Barking &amp; Dagenham has only 37 ‘entire homes’ listed (was 4).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57265" y="4474476"/>
              <a:ext cx="2112425" cy="2284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964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18594"/>
            <a:ext cx="9117505" cy="5570746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It doesn’t deal with security and safety issues.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00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It doesn’t provide a deterrent.  The burden of proof to show &gt;90 days is too onerous.  Enforcement is too lengthy.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AVAILABILITY is what matters to communities, not days let.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blanket exclusion would penalise legitimate householders.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 business model works at low occupancy in expensive areas.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00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 business has anti-competitive tax advantages.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Even those who should pay tax are not incentivised to declare income.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Neighbours have nowhere to turn: the police, freeholders and local authorities cannot deal with problems.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393885" y="8620"/>
            <a:ext cx="3285365" cy="450050"/>
          </a:xfrm>
        </p:spPr>
        <p:txBody>
          <a:bodyPr/>
          <a:lstStyle/>
          <a:p>
            <a:r>
              <a:rPr lang="en-GB" dirty="0"/>
              <a:t>Why current legislation fails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8510" y="8620"/>
            <a:ext cx="9117504" cy="646321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600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Why doesn’t the current legislation work?</a:t>
            </a:r>
          </a:p>
        </p:txBody>
      </p:sp>
    </p:spTree>
    <p:extLst>
      <p:ext uri="{BB962C8B-B14F-4D97-AF65-F5344CB8AC3E}">
        <p14:creationId xmlns:p14="http://schemas.microsoft.com/office/powerpoint/2010/main" val="369761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8511" y="704602"/>
            <a:ext cx="9271031" cy="6324798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defTabSz="360000">
              <a:spcAft>
                <a:spcPts val="600"/>
              </a:spcAft>
              <a:tabLst>
                <a:tab pos="270000" algn="l"/>
              </a:tabLst>
            </a:pPr>
            <a:r>
              <a:rPr lang="en-GB" sz="2000" dirty="0">
                <a:solidFill>
                  <a:srgbClr val="008000"/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1. A simple licensing system for booking platforms, with transparency.</a:t>
            </a:r>
          </a:p>
          <a:p>
            <a:pPr marL="261938" indent="-174625" defTabSz="3600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0000" algn="l"/>
              </a:tabLst>
            </a:pPr>
            <a:r>
              <a:rPr lang="en-GB" sz="2000" dirty="0">
                <a:solidFill>
                  <a:srgbClr val="008000"/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Pay a levy as a fair cost of doing business.  Ring-fenced to fund industry management, safety checks, a 24/7 callout service + a community contribution.  Still much less than hotels pay in VAT!</a:t>
            </a:r>
          </a:p>
          <a:p>
            <a:pPr marL="261938" indent="-174625" defTabSz="3600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0000" algn="l"/>
              </a:tabLst>
            </a:pPr>
            <a:r>
              <a:rPr lang="en-GB" sz="2000" dirty="0">
                <a:solidFill>
                  <a:srgbClr val="008000"/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Carry out ID checks and other security measures (full service platforms already do).  Provide full building insurance.</a:t>
            </a:r>
          </a:p>
          <a:p>
            <a:pPr marL="261938" indent="-174625" defTabSz="3600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0000" algn="l"/>
              </a:tabLst>
            </a:pPr>
            <a:r>
              <a:rPr lang="en-GB" sz="2000" dirty="0">
                <a:solidFill>
                  <a:srgbClr val="008000"/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Centralise booking data with all licensed platforms.</a:t>
            </a:r>
          </a:p>
          <a:p>
            <a:pPr marL="261938" indent="-174625" defTabSz="3600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0000" algn="l"/>
              </a:tabLst>
            </a:pPr>
            <a:r>
              <a:rPr lang="en-GB" sz="2000" dirty="0">
                <a:solidFill>
                  <a:srgbClr val="008000"/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Provide end of tax year income statements to landlords, available to HMRC.</a:t>
            </a:r>
          </a:p>
          <a:p>
            <a:pPr marL="261938" indent="-174625" defTabSz="3600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0000" algn="l"/>
              </a:tabLst>
            </a:pPr>
            <a:r>
              <a:rPr lang="en-GB" sz="2000" dirty="0">
                <a:solidFill>
                  <a:srgbClr val="008000"/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Exterior photos.</a:t>
            </a:r>
          </a:p>
          <a:p>
            <a:pPr marL="266700" indent="-266700" defTabSz="3600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0000" algn="l"/>
              </a:tabLst>
            </a:pPr>
            <a:endParaRPr lang="en-GB" sz="1400" dirty="0">
              <a:latin typeface="Segoe UI Light" panose="020B0502040204020203" pitchFamily="34" charset="0"/>
              <a:cs typeface="Times New Roman" panose="02020603050405020304" pitchFamily="18" charset="0"/>
            </a:endParaRPr>
          </a:p>
          <a:p>
            <a:pPr marL="266700" indent="-266700" defTabSz="360000">
              <a:spcAft>
                <a:spcPts val="600"/>
              </a:spcAft>
              <a:tabLst>
                <a:tab pos="270000" algn="l"/>
              </a:tabLst>
            </a:pPr>
            <a:r>
              <a:rPr lang="en-GB" sz="2000" dirty="0">
                <a:solidFill>
                  <a:srgbClr val="0000CC"/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2. A light-touch registration system for landlords letting entire homes.</a:t>
            </a:r>
          </a:p>
          <a:p>
            <a:pPr marL="276225" indent="-188913" defTabSz="3600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1938" algn="l"/>
              </a:tabLst>
            </a:pPr>
            <a:r>
              <a:rPr lang="en-GB" sz="2000" dirty="0">
                <a:solidFill>
                  <a:srgbClr val="0000CC"/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Notify the local authority, with only primary residences allowed.</a:t>
            </a:r>
          </a:p>
          <a:p>
            <a:pPr marL="276225" indent="-188913" defTabSz="3600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1938" algn="l"/>
              </a:tabLst>
            </a:pPr>
            <a:r>
              <a:rPr lang="en-GB" sz="2000" dirty="0">
                <a:solidFill>
                  <a:srgbClr val="0000CC"/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Register tax reference with platform.</a:t>
            </a:r>
          </a:p>
          <a:p>
            <a:pPr defTabSz="360000">
              <a:spcAft>
                <a:spcPts val="600"/>
              </a:spcAft>
              <a:tabLst>
                <a:tab pos="270000" algn="l"/>
              </a:tabLst>
            </a:pPr>
            <a:endParaRPr lang="en-GB" sz="1400" dirty="0">
              <a:solidFill>
                <a:srgbClr val="0000CC"/>
              </a:solidFill>
              <a:latin typeface="Segoe UI Light" panose="020B0502040204020203" pitchFamily="34" charset="0"/>
              <a:cs typeface="Times New Roman" panose="02020603050405020304" pitchFamily="18" charset="0"/>
            </a:endParaRPr>
          </a:p>
          <a:p>
            <a:pPr defTabSz="360000">
              <a:spcAft>
                <a:spcPts val="600"/>
              </a:spcAft>
              <a:tabLst>
                <a:tab pos="270000" algn="l"/>
              </a:tabLst>
            </a:pPr>
            <a:r>
              <a:rPr lang="en-GB" sz="2000" b="1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3. Changes to tax legislation.</a:t>
            </a:r>
          </a:p>
          <a:p>
            <a:pPr marL="261938" indent="-174625" defTabSz="3600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1938" algn="l"/>
              </a:tabLst>
            </a:pPr>
            <a:r>
              <a:rPr lang="en-GB" sz="2000" dirty="0">
                <a:solidFill>
                  <a:srgbClr val="C00000"/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Remove tax-free income allowance for letting entire homes.</a:t>
            </a:r>
          </a:p>
          <a:p>
            <a:pPr marL="261938" indent="-174625" defTabSz="261938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1938" algn="l"/>
              </a:tabLst>
            </a:pPr>
            <a:r>
              <a:rPr lang="en-GB" sz="2000" dirty="0">
                <a:solidFill>
                  <a:srgbClr val="C00000"/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Widen of scope of VAT.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2358770" y="8620"/>
            <a:ext cx="2250250" cy="450050"/>
          </a:xfrm>
        </p:spPr>
        <p:txBody>
          <a:bodyPr/>
          <a:lstStyle/>
          <a:p>
            <a:r>
              <a:rPr lang="en-GB" dirty="0"/>
              <a:t>Possible solutions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9255" y="8620"/>
            <a:ext cx="9117504" cy="646321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600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What might work?</a:t>
            </a:r>
          </a:p>
        </p:txBody>
      </p:sp>
    </p:spTree>
    <p:extLst>
      <p:ext uri="{BB962C8B-B14F-4D97-AF65-F5344CB8AC3E}">
        <p14:creationId xmlns:p14="http://schemas.microsoft.com/office/powerpoint/2010/main" val="396306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" y="773705"/>
            <a:ext cx="4593095" cy="4270390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200" u="sng" dirty="0">
                <a:solidFill>
                  <a:srgbClr val="33CC33"/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West End Community Network</a:t>
            </a:r>
            <a:endParaRPr lang="en-GB" sz="2200" dirty="0">
              <a:solidFill>
                <a:srgbClr val="33CC33"/>
              </a:solidFill>
              <a:latin typeface="Segoe UI Light" panose="020B0502040204020203" pitchFamily="34" charset="0"/>
              <a:cs typeface="Times New Roman" panose="02020603050405020304" pitchFamily="18" charset="0"/>
            </a:endParaRPr>
          </a:p>
          <a:p>
            <a:pPr marL="173038" indent="-1730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Bloomsbury Association</a:t>
            </a:r>
          </a:p>
          <a:p>
            <a:pPr marL="173038" indent="-1730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Charlotte Street Association</a:t>
            </a:r>
          </a:p>
          <a:p>
            <a:pPr marL="173038" indent="-1730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Covent Garden Community Assoc.</a:t>
            </a:r>
          </a:p>
          <a:p>
            <a:pPr marL="173038" indent="-1730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atin typeface="Segoe UI Light" panose="020B0502040204020203" pitchFamily="34" charset="0"/>
              </a:rPr>
              <a:t>Fitzrovia</a:t>
            </a:r>
            <a:r>
              <a:rPr lang="en-GB" sz="2000" dirty="0">
                <a:latin typeface="Segoe UI Light" panose="020B0502040204020203" pitchFamily="34" charset="0"/>
              </a:rPr>
              <a:t> Neighbourhood Association</a:t>
            </a:r>
          </a:p>
          <a:p>
            <a:pPr marL="173038" indent="-1730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Leicester Square Association</a:t>
            </a:r>
          </a:p>
          <a:p>
            <a:pPr marL="173038" indent="-1730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Marylebone Association</a:t>
            </a:r>
          </a:p>
          <a:p>
            <a:pPr marL="173038" indent="-1730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Mayfair Residents Group</a:t>
            </a:r>
          </a:p>
          <a:p>
            <a:pPr marL="173038" indent="-1730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Soho Society</a:t>
            </a:r>
          </a:p>
          <a:p>
            <a:pPr marL="173038" indent="-1730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Residents' Soc. of Mayfair &amp; St James</a:t>
            </a:r>
          </a:p>
          <a:p>
            <a:pPr marL="173038" indent="-1730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Covent Garden Area Trust</a:t>
            </a:r>
          </a:p>
          <a:p>
            <a:pPr marL="173038" indent="-1730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Seven Dials Trust</a:t>
            </a:r>
            <a:endParaRPr lang="en-GB" sz="2000" dirty="0">
              <a:latin typeface="Segoe UI Light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6985" y="773705"/>
            <a:ext cx="5490611" cy="5932383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2200" u="sng" dirty="0">
                <a:solidFill>
                  <a:srgbClr val="0000CC"/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Westminster Amenity Societies Forum</a:t>
            </a:r>
          </a:p>
          <a:p>
            <a:pPr>
              <a:spcAft>
                <a:spcPts val="300"/>
              </a:spcAft>
            </a:pPr>
            <a:r>
              <a:rPr lang="en-GB" sz="2000" i="1" u="sng" dirty="0">
                <a:latin typeface="Segoe UI Light" panose="020B0502040204020203" pitchFamily="34" charset="0"/>
                <a:cs typeface="Times New Roman" panose="02020603050405020304" pitchFamily="18" charset="0"/>
              </a:rPr>
              <a:t>(those in WECN not listed twice)</a:t>
            </a:r>
            <a:endParaRPr lang="en-GB" sz="2000" i="1" dirty="0">
              <a:latin typeface="Segoe UI Light" panose="020B0502040204020203" pitchFamily="34" charset="0"/>
              <a:cs typeface="Times New Roman" panose="02020603050405020304" pitchFamily="18" charset="0"/>
            </a:endParaRP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Bayswater Residents Association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Belgravia Residents Association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Harrowby</a:t>
            </a: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and District Residents Assoc.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Hyde Park Estate Association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Knightsbridge Association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North Paddington Society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Paddington Waterways and Maida Vale S.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Queen's Park Estate Society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St. John's Wood Society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St. Marylebone Society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South East Bayswater Residents Assoc.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atin typeface="Segoe UI Light" panose="020B0502040204020203" pitchFamily="34" charset="0"/>
              </a:rPr>
              <a:t>Thorney</a:t>
            </a:r>
            <a:r>
              <a:rPr lang="en-GB" sz="2000" dirty="0">
                <a:latin typeface="Segoe UI Light" panose="020B0502040204020203" pitchFamily="34" charset="0"/>
              </a:rPr>
              <a:t> Island Society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Westbourne Neighbourhood Association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Westminster Society</a:t>
            </a:r>
          </a:p>
          <a:p>
            <a:pPr marL="169863" indent="-1698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egoe UI Light" panose="020B0502040204020203" pitchFamily="34" charset="0"/>
              </a:rPr>
              <a:t>Marylebone Association</a:t>
            </a:r>
            <a:endParaRPr lang="en-GB" sz="2000" dirty="0">
              <a:latin typeface="Segoe UI Light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146760">
            <a:off x="113007" y="5533191"/>
            <a:ext cx="4887035" cy="954097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+ the London Forum of</a:t>
            </a:r>
          </a:p>
          <a:p>
            <a:r>
              <a:rPr lang="en-GB" sz="2800" dirty="0">
                <a:solidFill>
                  <a:srgbClr val="C00000"/>
                </a:solidFill>
                <a:latin typeface="Segoe UI Light" panose="020B0502040204020203" pitchFamily="34" charset="0"/>
                <a:cs typeface="Times New Roman" panose="02020603050405020304" pitchFamily="18" charset="0"/>
              </a:rPr>
              <a:t>Amenity and Civic Societies</a:t>
            </a:r>
            <a:r>
              <a:rPr lang="en-GB" sz="2800" dirty="0">
                <a:latin typeface="Segoe UI Light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223755" y="8620"/>
            <a:ext cx="2160240" cy="495055"/>
          </a:xfrm>
        </p:spPr>
        <p:txBody>
          <a:bodyPr/>
          <a:lstStyle/>
          <a:p>
            <a:r>
              <a:rPr lang="en-GB" dirty="0"/>
              <a:t>Residents’ groups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9255" y="70475"/>
            <a:ext cx="9117504" cy="523210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800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We know our neighbourhoods.  Please listen to us.</a:t>
            </a:r>
          </a:p>
        </p:txBody>
      </p:sp>
    </p:spTree>
    <p:extLst>
      <p:ext uri="{BB962C8B-B14F-4D97-AF65-F5344CB8AC3E}">
        <p14:creationId xmlns:p14="http://schemas.microsoft.com/office/powerpoint/2010/main" val="3008787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1" y="1268760"/>
            <a:ext cx="6530926" cy="4379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24" y="53625"/>
            <a:ext cx="4338355" cy="623239"/>
          </a:xfrm>
          <a:prstGeom prst="rect">
            <a:avLst/>
          </a:prstGeom>
          <a:noFill/>
          <a:ln>
            <a:noFill/>
          </a:ln>
        </p:spPr>
        <p:txBody>
          <a:bodyPr wrap="square" lIns="68572" tIns="34286" rIns="68572" bIns="34286" rtlCol="0">
            <a:spAutoFit/>
          </a:bodyPr>
          <a:lstStyle/>
          <a:p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London’s West End..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11960" y="58180"/>
            <a:ext cx="4932040" cy="623239"/>
          </a:xfrm>
          <a:prstGeom prst="rect">
            <a:avLst/>
          </a:prstGeom>
          <a:noFill/>
          <a:ln>
            <a:noFill/>
          </a:ln>
        </p:spPr>
        <p:txBody>
          <a:bodyPr wrap="square" lIns="68572" tIns="34286" rIns="68572" bIns="34286" rtlCol="0">
            <a:spAutoFit/>
          </a:bodyPr>
          <a:lstStyle/>
          <a:p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..is a series of villages.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176509"/>
            <a:ext cx="9143999" cy="623239"/>
          </a:xfrm>
          <a:prstGeom prst="rect">
            <a:avLst/>
          </a:prstGeom>
          <a:noFill/>
          <a:ln>
            <a:noFill/>
          </a:ln>
        </p:spPr>
        <p:txBody>
          <a:bodyPr wrap="square" lIns="68572" tIns="34286" rIns="68572" bIns="34286" rtlCol="0">
            <a:spAutoFit/>
          </a:bodyPr>
          <a:lstStyle/>
          <a:p>
            <a:pPr algn="ctr"/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Each with its own story.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-3933945" y="53625"/>
            <a:ext cx="3870430" cy="405045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West End is a series of villages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572539" y="3025250"/>
            <a:ext cx="1433015" cy="1978925"/>
            <a:chOff x="5581934" y="3029803"/>
            <a:chExt cx="1433015" cy="1978925"/>
          </a:xfrm>
        </p:grpSpPr>
        <p:sp>
          <p:nvSpPr>
            <p:cNvPr id="20" name="Freeform: Shape 19"/>
            <p:cNvSpPr/>
            <p:nvPr/>
          </p:nvSpPr>
          <p:spPr>
            <a:xfrm>
              <a:off x="5581934" y="3029803"/>
              <a:ext cx="1433015" cy="1978925"/>
            </a:xfrm>
            <a:custGeom>
              <a:avLst/>
              <a:gdLst>
                <a:gd name="connsiteX0" fmla="*/ 1091821 w 1433015"/>
                <a:gd name="connsiteY0" fmla="*/ 0 h 1978925"/>
                <a:gd name="connsiteX1" fmla="*/ 0 w 1433015"/>
                <a:gd name="connsiteY1" fmla="*/ 232012 h 1978925"/>
                <a:gd name="connsiteX2" fmla="*/ 218365 w 1433015"/>
                <a:gd name="connsiteY2" fmla="*/ 1378424 h 1978925"/>
                <a:gd name="connsiteX3" fmla="*/ 313899 w 1433015"/>
                <a:gd name="connsiteY3" fmla="*/ 1473958 h 1978925"/>
                <a:gd name="connsiteX4" fmla="*/ 354842 w 1433015"/>
                <a:gd name="connsiteY4" fmla="*/ 1774209 h 1978925"/>
                <a:gd name="connsiteX5" fmla="*/ 873457 w 1433015"/>
                <a:gd name="connsiteY5" fmla="*/ 1978925 h 1978925"/>
                <a:gd name="connsiteX6" fmla="*/ 1105469 w 1433015"/>
                <a:gd name="connsiteY6" fmla="*/ 1542197 h 1978925"/>
                <a:gd name="connsiteX7" fmla="*/ 1378424 w 1433015"/>
                <a:gd name="connsiteY7" fmla="*/ 1364776 h 1978925"/>
                <a:gd name="connsiteX8" fmla="*/ 1214651 w 1433015"/>
                <a:gd name="connsiteY8" fmla="*/ 1119116 h 1978925"/>
                <a:gd name="connsiteX9" fmla="*/ 1228299 w 1433015"/>
                <a:gd name="connsiteY9" fmla="*/ 900752 h 1978925"/>
                <a:gd name="connsiteX10" fmla="*/ 1337481 w 1433015"/>
                <a:gd name="connsiteY10" fmla="*/ 818866 h 1978925"/>
                <a:gd name="connsiteX11" fmla="*/ 1433015 w 1433015"/>
                <a:gd name="connsiteY11" fmla="*/ 764275 h 1978925"/>
                <a:gd name="connsiteX12" fmla="*/ 1091821 w 1433015"/>
                <a:gd name="connsiteY12" fmla="*/ 0 h 197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33015" h="1978925">
                  <a:moveTo>
                    <a:pt x="1091821" y="0"/>
                  </a:moveTo>
                  <a:lnTo>
                    <a:pt x="0" y="232012"/>
                  </a:lnTo>
                  <a:lnTo>
                    <a:pt x="218365" y="1378424"/>
                  </a:lnTo>
                  <a:lnTo>
                    <a:pt x="313899" y="1473958"/>
                  </a:lnTo>
                  <a:lnTo>
                    <a:pt x="354842" y="1774209"/>
                  </a:lnTo>
                  <a:lnTo>
                    <a:pt x="873457" y="1978925"/>
                  </a:lnTo>
                  <a:lnTo>
                    <a:pt x="1105469" y="1542197"/>
                  </a:lnTo>
                  <a:lnTo>
                    <a:pt x="1378424" y="1364776"/>
                  </a:lnTo>
                  <a:lnTo>
                    <a:pt x="1214651" y="1119116"/>
                  </a:lnTo>
                  <a:lnTo>
                    <a:pt x="1228299" y="900752"/>
                  </a:lnTo>
                  <a:lnTo>
                    <a:pt x="1337481" y="818866"/>
                  </a:lnTo>
                  <a:lnTo>
                    <a:pt x="1433015" y="764275"/>
                  </a:lnTo>
                  <a:lnTo>
                    <a:pt x="1091821" y="0"/>
                  </a:lnTo>
                  <a:close/>
                </a:path>
              </a:pathLst>
            </a:cu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CC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48391" y="3564015"/>
              <a:ext cx="9001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00CC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Covent Garden</a:t>
              </a:r>
            </a:p>
          </p:txBody>
        </p:sp>
      </p:grpSp>
      <p:sp>
        <p:nvSpPr>
          <p:cNvPr id="24" name="Freeform: Shape 23"/>
          <p:cNvSpPr/>
          <p:nvPr/>
        </p:nvSpPr>
        <p:spPr>
          <a:xfrm>
            <a:off x="1241946" y="1296537"/>
            <a:ext cx="6237027" cy="4258102"/>
          </a:xfrm>
          <a:custGeom>
            <a:avLst/>
            <a:gdLst>
              <a:gd name="connsiteX0" fmla="*/ 4299045 w 6237027"/>
              <a:gd name="connsiteY0" fmla="*/ 0 h 4258102"/>
              <a:gd name="connsiteX1" fmla="*/ 3534770 w 6237027"/>
              <a:gd name="connsiteY1" fmla="*/ 368490 h 4258102"/>
              <a:gd name="connsiteX2" fmla="*/ 2920621 w 6237027"/>
              <a:gd name="connsiteY2" fmla="*/ 600502 h 4258102"/>
              <a:gd name="connsiteX3" fmla="*/ 2251881 w 6237027"/>
              <a:gd name="connsiteY3" fmla="*/ 709684 h 4258102"/>
              <a:gd name="connsiteX4" fmla="*/ 1323833 w 6237027"/>
              <a:gd name="connsiteY4" fmla="*/ 900753 h 4258102"/>
              <a:gd name="connsiteX5" fmla="*/ 559558 w 6237027"/>
              <a:gd name="connsiteY5" fmla="*/ 1173708 h 4258102"/>
              <a:gd name="connsiteX6" fmla="*/ 0 w 6237027"/>
              <a:gd name="connsiteY6" fmla="*/ 1351129 h 4258102"/>
              <a:gd name="connsiteX7" fmla="*/ 955344 w 6237027"/>
              <a:gd name="connsiteY7" fmla="*/ 2483893 h 4258102"/>
              <a:gd name="connsiteX8" fmla="*/ 1255594 w 6237027"/>
              <a:gd name="connsiteY8" fmla="*/ 2702257 h 4258102"/>
              <a:gd name="connsiteX9" fmla="*/ 1487606 w 6237027"/>
              <a:gd name="connsiteY9" fmla="*/ 3125338 h 4258102"/>
              <a:gd name="connsiteX10" fmla="*/ 2033517 w 6237027"/>
              <a:gd name="connsiteY10" fmla="*/ 3848669 h 4258102"/>
              <a:gd name="connsiteX11" fmla="*/ 2088108 w 6237027"/>
              <a:gd name="connsiteY11" fmla="*/ 4053385 h 4258102"/>
              <a:gd name="connsiteX12" fmla="*/ 2156347 w 6237027"/>
              <a:gd name="connsiteY12" fmla="*/ 4258102 h 4258102"/>
              <a:gd name="connsiteX13" fmla="*/ 2988860 w 6237027"/>
              <a:gd name="connsiteY13" fmla="*/ 3575714 h 4258102"/>
              <a:gd name="connsiteX14" fmla="*/ 3384645 w 6237027"/>
              <a:gd name="connsiteY14" fmla="*/ 4217159 h 4258102"/>
              <a:gd name="connsiteX15" fmla="*/ 5186150 w 6237027"/>
              <a:gd name="connsiteY15" fmla="*/ 3903260 h 4258102"/>
              <a:gd name="connsiteX16" fmla="*/ 5431809 w 6237027"/>
              <a:gd name="connsiteY16" fmla="*/ 3316406 h 4258102"/>
              <a:gd name="connsiteX17" fmla="*/ 5704764 w 6237027"/>
              <a:gd name="connsiteY17" fmla="*/ 3070747 h 4258102"/>
              <a:gd name="connsiteX18" fmla="*/ 6237027 w 6237027"/>
              <a:gd name="connsiteY18" fmla="*/ 2893326 h 4258102"/>
              <a:gd name="connsiteX19" fmla="*/ 5677469 w 6237027"/>
              <a:gd name="connsiteY19" fmla="*/ 1269242 h 4258102"/>
              <a:gd name="connsiteX20" fmla="*/ 4735773 w 6237027"/>
              <a:gd name="connsiteY20" fmla="*/ 0 h 4258102"/>
              <a:gd name="connsiteX21" fmla="*/ 4299045 w 6237027"/>
              <a:gd name="connsiteY21" fmla="*/ 0 h 425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237027" h="4258102">
                <a:moveTo>
                  <a:pt x="4299045" y="0"/>
                </a:moveTo>
                <a:lnTo>
                  <a:pt x="3534770" y="368490"/>
                </a:lnTo>
                <a:lnTo>
                  <a:pt x="2920621" y="600502"/>
                </a:lnTo>
                <a:lnTo>
                  <a:pt x="2251881" y="709684"/>
                </a:lnTo>
                <a:lnTo>
                  <a:pt x="1323833" y="900753"/>
                </a:lnTo>
                <a:lnTo>
                  <a:pt x="559558" y="1173708"/>
                </a:lnTo>
                <a:lnTo>
                  <a:pt x="0" y="1351129"/>
                </a:lnTo>
                <a:lnTo>
                  <a:pt x="955344" y="2483893"/>
                </a:lnTo>
                <a:lnTo>
                  <a:pt x="1255594" y="2702257"/>
                </a:lnTo>
                <a:lnTo>
                  <a:pt x="1487606" y="3125338"/>
                </a:lnTo>
                <a:lnTo>
                  <a:pt x="2033517" y="3848669"/>
                </a:lnTo>
                <a:lnTo>
                  <a:pt x="2088108" y="4053385"/>
                </a:lnTo>
                <a:lnTo>
                  <a:pt x="2156347" y="4258102"/>
                </a:lnTo>
                <a:lnTo>
                  <a:pt x="2988860" y="3575714"/>
                </a:lnTo>
                <a:lnTo>
                  <a:pt x="3384645" y="4217159"/>
                </a:lnTo>
                <a:lnTo>
                  <a:pt x="5186150" y="3903260"/>
                </a:lnTo>
                <a:lnTo>
                  <a:pt x="5431809" y="3316406"/>
                </a:lnTo>
                <a:lnTo>
                  <a:pt x="5704764" y="3070747"/>
                </a:lnTo>
                <a:lnTo>
                  <a:pt x="6237027" y="2893326"/>
                </a:lnTo>
                <a:lnTo>
                  <a:pt x="5677469" y="1269242"/>
                </a:lnTo>
                <a:lnTo>
                  <a:pt x="4735773" y="0"/>
                </a:lnTo>
                <a:lnTo>
                  <a:pt x="4299045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4284406" y="3237271"/>
            <a:ext cx="1401097" cy="1143000"/>
            <a:chOff x="4284406" y="3237271"/>
            <a:chExt cx="1401097" cy="1143000"/>
          </a:xfrm>
        </p:grpSpPr>
        <p:sp>
          <p:nvSpPr>
            <p:cNvPr id="9" name="Freeform: Shape 8"/>
            <p:cNvSpPr/>
            <p:nvPr/>
          </p:nvSpPr>
          <p:spPr>
            <a:xfrm>
              <a:off x="4284406" y="3237271"/>
              <a:ext cx="1401097" cy="1143000"/>
            </a:xfrm>
            <a:custGeom>
              <a:avLst/>
              <a:gdLst>
                <a:gd name="connsiteX0" fmla="*/ 1283110 w 1401097"/>
                <a:gd name="connsiteY0" fmla="*/ 0 h 1143000"/>
                <a:gd name="connsiteX1" fmla="*/ 0 w 1401097"/>
                <a:gd name="connsiteY1" fmla="*/ 213852 h 1143000"/>
                <a:gd name="connsiteX2" fmla="*/ 132736 w 1401097"/>
                <a:gd name="connsiteY2" fmla="*/ 560439 h 1143000"/>
                <a:gd name="connsiteX3" fmla="*/ 427704 w 1401097"/>
                <a:gd name="connsiteY3" fmla="*/ 1061884 h 1143000"/>
                <a:gd name="connsiteX4" fmla="*/ 553065 w 1401097"/>
                <a:gd name="connsiteY4" fmla="*/ 1143000 h 1143000"/>
                <a:gd name="connsiteX5" fmla="*/ 803788 w 1401097"/>
                <a:gd name="connsiteY5" fmla="*/ 1120877 h 1143000"/>
                <a:gd name="connsiteX6" fmla="*/ 855407 w 1401097"/>
                <a:gd name="connsiteY6" fmla="*/ 1098755 h 1143000"/>
                <a:gd name="connsiteX7" fmla="*/ 943897 w 1401097"/>
                <a:gd name="connsiteY7" fmla="*/ 914400 h 1143000"/>
                <a:gd name="connsiteX8" fmla="*/ 1179871 w 1401097"/>
                <a:gd name="connsiteY8" fmla="*/ 715297 h 1143000"/>
                <a:gd name="connsiteX9" fmla="*/ 1401097 w 1401097"/>
                <a:gd name="connsiteY9" fmla="*/ 619432 h 1143000"/>
                <a:gd name="connsiteX10" fmla="*/ 1283110 w 1401097"/>
                <a:gd name="connsiteY10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1097" h="1143000">
                  <a:moveTo>
                    <a:pt x="1283110" y="0"/>
                  </a:moveTo>
                  <a:lnTo>
                    <a:pt x="0" y="213852"/>
                  </a:lnTo>
                  <a:lnTo>
                    <a:pt x="132736" y="560439"/>
                  </a:lnTo>
                  <a:lnTo>
                    <a:pt x="427704" y="1061884"/>
                  </a:lnTo>
                  <a:lnTo>
                    <a:pt x="553065" y="1143000"/>
                  </a:lnTo>
                  <a:lnTo>
                    <a:pt x="803788" y="1120877"/>
                  </a:lnTo>
                  <a:lnTo>
                    <a:pt x="855407" y="1098755"/>
                  </a:lnTo>
                  <a:lnTo>
                    <a:pt x="943897" y="914400"/>
                  </a:lnTo>
                  <a:lnTo>
                    <a:pt x="1179871" y="715297"/>
                  </a:lnTo>
                  <a:lnTo>
                    <a:pt x="1401097" y="619432"/>
                  </a:lnTo>
                  <a:lnTo>
                    <a:pt x="1283110" y="0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22765" y="3519010"/>
              <a:ext cx="9001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Soho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910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493785" y="53625"/>
            <a:ext cx="2430270" cy="450050"/>
          </a:xfrm>
        </p:spPr>
        <p:txBody>
          <a:bodyPr/>
          <a:lstStyle/>
          <a:p>
            <a:r>
              <a:rPr lang="en-GB" dirty="0"/>
              <a:t>Community pictures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1" t="-10345" b="-9561"/>
          <a:stretch/>
        </p:blipFill>
        <p:spPr>
          <a:xfrm>
            <a:off x="108827" y="4214150"/>
            <a:ext cx="4455495" cy="268023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0" y="5362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600" b="1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In each village there is a real sense of community.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032" y="1403775"/>
            <a:ext cx="4234463" cy="238796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2" descr="http://www.thesohosociety.org.uk/sites/default/files/13233111_879850728804999_4193122106479186852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270" y="1403775"/>
            <a:ext cx="4531740" cy="297033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787" y="3996763"/>
            <a:ext cx="4310707" cy="269260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276745" y="3545721"/>
            <a:ext cx="4766358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We know our neighbours.</a:t>
            </a:r>
          </a:p>
          <a:p>
            <a:r>
              <a:rPr lang="en-GB" sz="2000" b="1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We look out for one another’s kids.</a:t>
            </a:r>
          </a:p>
          <a:p>
            <a:r>
              <a:rPr lang="en-GB" sz="2000" b="1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We try to help our elderly live full lives.</a:t>
            </a:r>
          </a:p>
          <a:p>
            <a:r>
              <a:rPr lang="en-GB" sz="2000" b="1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We fight many battles together.</a:t>
            </a:r>
          </a:p>
        </p:txBody>
      </p:sp>
    </p:spTree>
    <p:extLst>
      <p:ext uri="{BB962C8B-B14F-4D97-AF65-F5344CB8AC3E}">
        <p14:creationId xmlns:p14="http://schemas.microsoft.com/office/powerpoint/2010/main" val="26727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510" y="818080"/>
            <a:ext cx="6030670" cy="279094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6" y="3705647"/>
            <a:ext cx="5318575" cy="299169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Picture 4" descr="Soho Parish Primary Scho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598" y="4108091"/>
            <a:ext cx="3454727" cy="259104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23 Great Windmill Stree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3530" y="812093"/>
            <a:ext cx="2764795" cy="320197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-2493785" y="53625"/>
            <a:ext cx="2430270" cy="450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School pictures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3736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600" b="1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There are still lots of families.</a:t>
            </a:r>
          </a:p>
        </p:txBody>
      </p:sp>
    </p:spTree>
    <p:extLst>
      <p:ext uri="{BB962C8B-B14F-4D97-AF65-F5344CB8AC3E}">
        <p14:creationId xmlns:p14="http://schemas.microsoft.com/office/powerpoint/2010/main" val="3888021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7179" y="2547049"/>
            <a:ext cx="6969291" cy="404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reeform: Shape 22"/>
          <p:cNvSpPr/>
          <p:nvPr/>
        </p:nvSpPr>
        <p:spPr>
          <a:xfrm>
            <a:off x="4357799" y="3335781"/>
            <a:ext cx="2345635" cy="3220278"/>
          </a:xfrm>
          <a:custGeom>
            <a:avLst/>
            <a:gdLst>
              <a:gd name="connsiteX0" fmla="*/ 1828800 w 2345635"/>
              <a:gd name="connsiteY0" fmla="*/ 0 h 3220278"/>
              <a:gd name="connsiteX1" fmla="*/ 1828800 w 2345635"/>
              <a:gd name="connsiteY1" fmla="*/ 0 h 3220278"/>
              <a:gd name="connsiteX2" fmla="*/ 1749287 w 2345635"/>
              <a:gd name="connsiteY2" fmla="*/ 7951 h 3220278"/>
              <a:gd name="connsiteX3" fmla="*/ 1685676 w 2345635"/>
              <a:gd name="connsiteY3" fmla="*/ 23854 h 3220278"/>
              <a:gd name="connsiteX4" fmla="*/ 1645920 w 2345635"/>
              <a:gd name="connsiteY4" fmla="*/ 31805 h 3220278"/>
              <a:gd name="connsiteX5" fmla="*/ 1622066 w 2345635"/>
              <a:gd name="connsiteY5" fmla="*/ 39756 h 3220278"/>
              <a:gd name="connsiteX6" fmla="*/ 1574358 w 2345635"/>
              <a:gd name="connsiteY6" fmla="*/ 47707 h 3220278"/>
              <a:gd name="connsiteX7" fmla="*/ 1526650 w 2345635"/>
              <a:gd name="connsiteY7" fmla="*/ 63610 h 3220278"/>
              <a:gd name="connsiteX8" fmla="*/ 1502796 w 2345635"/>
              <a:gd name="connsiteY8" fmla="*/ 71561 h 3220278"/>
              <a:gd name="connsiteX9" fmla="*/ 1439186 w 2345635"/>
              <a:gd name="connsiteY9" fmla="*/ 87464 h 3220278"/>
              <a:gd name="connsiteX10" fmla="*/ 1415332 w 2345635"/>
              <a:gd name="connsiteY10" fmla="*/ 95415 h 3220278"/>
              <a:gd name="connsiteX11" fmla="*/ 1407381 w 2345635"/>
              <a:gd name="connsiteY11" fmla="*/ 103367 h 3220278"/>
              <a:gd name="connsiteX12" fmla="*/ 1407381 w 2345635"/>
              <a:gd name="connsiteY12" fmla="*/ 103367 h 3220278"/>
              <a:gd name="connsiteX13" fmla="*/ 588396 w 2345635"/>
              <a:gd name="connsiteY13" fmla="*/ 206734 h 3220278"/>
              <a:gd name="connsiteX14" fmla="*/ 0 w 2345635"/>
              <a:gd name="connsiteY14" fmla="*/ 357808 h 3220278"/>
              <a:gd name="connsiteX15" fmla="*/ 71562 w 2345635"/>
              <a:gd name="connsiteY15" fmla="*/ 954156 h 3220278"/>
              <a:gd name="connsiteX16" fmla="*/ 182880 w 2345635"/>
              <a:gd name="connsiteY16" fmla="*/ 1256306 h 3220278"/>
              <a:gd name="connsiteX17" fmla="*/ 365760 w 2345635"/>
              <a:gd name="connsiteY17" fmla="*/ 1733384 h 3220278"/>
              <a:gd name="connsiteX18" fmla="*/ 349857 w 2345635"/>
              <a:gd name="connsiteY18" fmla="*/ 1908313 h 3220278"/>
              <a:gd name="connsiteX19" fmla="*/ 365760 w 2345635"/>
              <a:gd name="connsiteY19" fmla="*/ 2178657 h 3220278"/>
              <a:gd name="connsiteX20" fmla="*/ 453224 w 2345635"/>
              <a:gd name="connsiteY20" fmla="*/ 2401294 h 3220278"/>
              <a:gd name="connsiteX21" fmla="*/ 620202 w 2345635"/>
              <a:gd name="connsiteY21" fmla="*/ 3085106 h 3220278"/>
              <a:gd name="connsiteX22" fmla="*/ 1494845 w 2345635"/>
              <a:gd name="connsiteY22" fmla="*/ 3220278 h 3220278"/>
              <a:gd name="connsiteX23" fmla="*/ 1709530 w 2345635"/>
              <a:gd name="connsiteY23" fmla="*/ 2790907 h 3220278"/>
              <a:gd name="connsiteX24" fmla="*/ 1971923 w 2345635"/>
              <a:gd name="connsiteY24" fmla="*/ 2464904 h 3220278"/>
              <a:gd name="connsiteX25" fmla="*/ 2258170 w 2345635"/>
              <a:gd name="connsiteY25" fmla="*/ 2266121 h 3220278"/>
              <a:gd name="connsiteX26" fmla="*/ 2051436 w 2345635"/>
              <a:gd name="connsiteY26" fmla="*/ 1892410 h 3220278"/>
              <a:gd name="connsiteX27" fmla="*/ 2075290 w 2345635"/>
              <a:gd name="connsiteY27" fmla="*/ 1661822 h 3220278"/>
              <a:gd name="connsiteX28" fmla="*/ 2202511 w 2345635"/>
              <a:gd name="connsiteY28" fmla="*/ 1407380 h 3220278"/>
              <a:gd name="connsiteX29" fmla="*/ 2345635 w 2345635"/>
              <a:gd name="connsiteY29" fmla="*/ 1327867 h 3220278"/>
              <a:gd name="connsiteX30" fmla="*/ 2130949 w 2345635"/>
              <a:gd name="connsiteY30" fmla="*/ 779227 h 3220278"/>
              <a:gd name="connsiteX31" fmla="*/ 1828800 w 2345635"/>
              <a:gd name="connsiteY31" fmla="*/ 0 h 32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45635" h="3220278">
                <a:moveTo>
                  <a:pt x="1828800" y="0"/>
                </a:moveTo>
                <a:lnTo>
                  <a:pt x="1828800" y="0"/>
                </a:lnTo>
                <a:cubicBezTo>
                  <a:pt x="1802296" y="2650"/>
                  <a:pt x="1775561" y="3572"/>
                  <a:pt x="1749287" y="7951"/>
                </a:cubicBezTo>
                <a:cubicBezTo>
                  <a:pt x="1727728" y="11544"/>
                  <a:pt x="1707108" y="19568"/>
                  <a:pt x="1685676" y="23854"/>
                </a:cubicBezTo>
                <a:cubicBezTo>
                  <a:pt x="1672424" y="26504"/>
                  <a:pt x="1659031" y="28527"/>
                  <a:pt x="1645920" y="31805"/>
                </a:cubicBezTo>
                <a:cubicBezTo>
                  <a:pt x="1637789" y="33838"/>
                  <a:pt x="1630248" y="37938"/>
                  <a:pt x="1622066" y="39756"/>
                </a:cubicBezTo>
                <a:cubicBezTo>
                  <a:pt x="1606328" y="43253"/>
                  <a:pt x="1590261" y="45057"/>
                  <a:pt x="1574358" y="47707"/>
                </a:cubicBezTo>
                <a:lnTo>
                  <a:pt x="1526650" y="63610"/>
                </a:lnTo>
                <a:cubicBezTo>
                  <a:pt x="1518699" y="66260"/>
                  <a:pt x="1510927" y="69528"/>
                  <a:pt x="1502796" y="71561"/>
                </a:cubicBezTo>
                <a:cubicBezTo>
                  <a:pt x="1481593" y="76862"/>
                  <a:pt x="1459920" y="80553"/>
                  <a:pt x="1439186" y="87464"/>
                </a:cubicBezTo>
                <a:cubicBezTo>
                  <a:pt x="1431235" y="90114"/>
                  <a:pt x="1422829" y="91667"/>
                  <a:pt x="1415332" y="95415"/>
                </a:cubicBezTo>
                <a:cubicBezTo>
                  <a:pt x="1411979" y="97091"/>
                  <a:pt x="1410031" y="100716"/>
                  <a:pt x="1407381" y="103367"/>
                </a:cubicBezTo>
                <a:lnTo>
                  <a:pt x="1407381" y="103367"/>
                </a:lnTo>
                <a:lnTo>
                  <a:pt x="588396" y="206734"/>
                </a:lnTo>
                <a:lnTo>
                  <a:pt x="0" y="357808"/>
                </a:lnTo>
                <a:lnTo>
                  <a:pt x="71562" y="954156"/>
                </a:lnTo>
                <a:lnTo>
                  <a:pt x="182880" y="1256306"/>
                </a:lnTo>
                <a:lnTo>
                  <a:pt x="365760" y="1733384"/>
                </a:lnTo>
                <a:lnTo>
                  <a:pt x="349857" y="1908313"/>
                </a:lnTo>
                <a:lnTo>
                  <a:pt x="365760" y="2178657"/>
                </a:lnTo>
                <a:lnTo>
                  <a:pt x="453224" y="2401294"/>
                </a:lnTo>
                <a:lnTo>
                  <a:pt x="620202" y="3085106"/>
                </a:lnTo>
                <a:lnTo>
                  <a:pt x="1494845" y="3220278"/>
                </a:lnTo>
                <a:lnTo>
                  <a:pt x="1709530" y="2790907"/>
                </a:lnTo>
                <a:lnTo>
                  <a:pt x="1971923" y="2464904"/>
                </a:lnTo>
                <a:lnTo>
                  <a:pt x="2258170" y="2266121"/>
                </a:lnTo>
                <a:lnTo>
                  <a:pt x="2051436" y="1892410"/>
                </a:lnTo>
                <a:lnTo>
                  <a:pt x="2075290" y="1661822"/>
                </a:lnTo>
                <a:lnTo>
                  <a:pt x="2202511" y="1407380"/>
                </a:lnTo>
                <a:lnTo>
                  <a:pt x="2345635" y="1327867"/>
                </a:lnTo>
                <a:lnTo>
                  <a:pt x="2130949" y="779227"/>
                </a:lnTo>
                <a:lnTo>
                  <a:pt x="1828800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4" name="Freeform: Shape 23"/>
          <p:cNvSpPr/>
          <p:nvPr/>
        </p:nvSpPr>
        <p:spPr>
          <a:xfrm>
            <a:off x="2210947" y="3701541"/>
            <a:ext cx="2361537" cy="1963972"/>
          </a:xfrm>
          <a:custGeom>
            <a:avLst/>
            <a:gdLst>
              <a:gd name="connsiteX0" fmla="*/ 2122998 w 2361537"/>
              <a:gd name="connsiteY0" fmla="*/ 0 h 1963972"/>
              <a:gd name="connsiteX1" fmla="*/ 0 w 2361537"/>
              <a:gd name="connsiteY1" fmla="*/ 318052 h 1963972"/>
              <a:gd name="connsiteX2" fmla="*/ 182880 w 2361537"/>
              <a:gd name="connsiteY2" fmla="*/ 906448 h 1963972"/>
              <a:gd name="connsiteX3" fmla="*/ 421419 w 2361537"/>
              <a:gd name="connsiteY3" fmla="*/ 1343770 h 1963972"/>
              <a:gd name="connsiteX4" fmla="*/ 659958 w 2361537"/>
              <a:gd name="connsiteY4" fmla="*/ 1804946 h 1963972"/>
              <a:gd name="connsiteX5" fmla="*/ 954156 w 2361537"/>
              <a:gd name="connsiteY5" fmla="*/ 1963972 h 1963972"/>
              <a:gd name="connsiteX6" fmla="*/ 1224500 w 2361537"/>
              <a:gd name="connsiteY6" fmla="*/ 1884459 h 1963972"/>
              <a:gd name="connsiteX7" fmla="*/ 1375575 w 2361537"/>
              <a:gd name="connsiteY7" fmla="*/ 1860605 h 1963972"/>
              <a:gd name="connsiteX8" fmla="*/ 1550504 w 2361537"/>
              <a:gd name="connsiteY8" fmla="*/ 1534601 h 1963972"/>
              <a:gd name="connsiteX9" fmla="*/ 1757238 w 2361537"/>
              <a:gd name="connsiteY9" fmla="*/ 1335819 h 1963972"/>
              <a:gd name="connsiteX10" fmla="*/ 2178657 w 2361537"/>
              <a:gd name="connsiteY10" fmla="*/ 1089328 h 1963972"/>
              <a:gd name="connsiteX11" fmla="*/ 2361537 w 2361537"/>
              <a:gd name="connsiteY11" fmla="*/ 946205 h 1963972"/>
              <a:gd name="connsiteX12" fmla="*/ 2122998 w 2361537"/>
              <a:gd name="connsiteY12" fmla="*/ 0 h 196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61537" h="1963972">
                <a:moveTo>
                  <a:pt x="2122998" y="0"/>
                </a:moveTo>
                <a:lnTo>
                  <a:pt x="0" y="318052"/>
                </a:lnTo>
                <a:lnTo>
                  <a:pt x="182880" y="906448"/>
                </a:lnTo>
                <a:lnTo>
                  <a:pt x="421419" y="1343770"/>
                </a:lnTo>
                <a:lnTo>
                  <a:pt x="659958" y="1804946"/>
                </a:lnTo>
                <a:lnTo>
                  <a:pt x="954156" y="1963972"/>
                </a:lnTo>
                <a:lnTo>
                  <a:pt x="1224500" y="1884459"/>
                </a:lnTo>
                <a:lnTo>
                  <a:pt x="1375575" y="1860605"/>
                </a:lnTo>
                <a:lnTo>
                  <a:pt x="1550504" y="1534601"/>
                </a:lnTo>
                <a:lnTo>
                  <a:pt x="1757238" y="1335819"/>
                </a:lnTo>
                <a:lnTo>
                  <a:pt x="2178657" y="1089328"/>
                </a:lnTo>
                <a:lnTo>
                  <a:pt x="2361537" y="946205"/>
                </a:lnTo>
                <a:lnTo>
                  <a:pt x="2122998" y="0"/>
                </a:lnTo>
                <a:close/>
              </a:path>
            </a:pathLst>
          </a:cu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458670" y="8620"/>
            <a:ext cx="1350150" cy="601326"/>
          </a:xfrm>
        </p:spPr>
        <p:txBody>
          <a:bodyPr/>
          <a:lstStyle/>
          <a:p>
            <a:r>
              <a:rPr lang="en-GB" dirty="0"/>
              <a:t>Challenges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862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600" b="1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But there are a lot of challenges…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728700"/>
            <a:ext cx="927103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Deprivation.  Most of Covent Garden &amp; Soho is in the 30% most deprived areas in the UK.  Parts are in the top 10%.</a:t>
            </a:r>
          </a:p>
          <a:p>
            <a:pPr marL="261938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C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Isolation.</a:t>
            </a:r>
          </a:p>
          <a:p>
            <a:pPr marL="261938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Crime.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1826695" y="6084295"/>
            <a:ext cx="2664296" cy="737204"/>
            <a:chOff x="4520952" y="5926793"/>
            <a:chExt cx="2664296" cy="737204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0952" y="5926793"/>
              <a:ext cx="2664296" cy="506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736976" y="6433165"/>
              <a:ext cx="3818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10%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80294" y="6433165"/>
              <a:ext cx="3818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20%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14530" y="6433165"/>
              <a:ext cx="3818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30%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96732" y="6433165"/>
              <a:ext cx="3818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40%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28570" y="6433165"/>
              <a:ext cx="3818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/>
                <a:t>50%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959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818710" y="8620"/>
            <a:ext cx="1755195" cy="405045"/>
          </a:xfrm>
        </p:spPr>
        <p:txBody>
          <a:bodyPr>
            <a:normAutofit fontScale="90000"/>
          </a:bodyPr>
          <a:lstStyle/>
          <a:p>
            <a:r>
              <a:rPr lang="en-GB" dirty="0"/>
              <a:t>No enforcement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862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600" b="1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The Authorities can’t cope.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1780" y="2708919"/>
            <a:ext cx="6374217" cy="283531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49" y="4329100"/>
            <a:ext cx="3863662" cy="247527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1960" y="4194085"/>
            <a:ext cx="4770530" cy="261029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018330" y="43767"/>
            <a:ext cx="2037708" cy="385762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348972" y="953725"/>
            <a:ext cx="2917293" cy="326910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2643" y="5326702"/>
            <a:ext cx="3123864" cy="147767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7063" y="969521"/>
            <a:ext cx="3438330" cy="173939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16116" y="3540785"/>
            <a:ext cx="441612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Segoe UI Semibold" panose="020B0702040204020203" pitchFamily="34" charset="0"/>
                <a:cs typeface="Times New Roman" panose="02020603050405020304" pitchFamily="18" charset="0"/>
              </a:rPr>
              <a:t>Every night around the back streets of Covent Garden and Soho residents are afraid to go out or to come back home.</a:t>
            </a:r>
          </a:p>
        </p:txBody>
      </p:sp>
    </p:spTree>
    <p:extLst>
      <p:ext uri="{BB962C8B-B14F-4D97-AF65-F5344CB8AC3E}">
        <p14:creationId xmlns:p14="http://schemas.microsoft.com/office/powerpoint/2010/main" val="273220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483895" y="53625"/>
            <a:ext cx="3420380" cy="495055"/>
          </a:xfrm>
        </p:spPr>
        <p:txBody>
          <a:bodyPr>
            <a:normAutofit fontScale="90000"/>
          </a:bodyPr>
          <a:lstStyle/>
          <a:p>
            <a:r>
              <a:rPr lang="en-GB" dirty="0"/>
              <a:t>The story of Covent Garden’s post-war housing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585" y="1273736"/>
            <a:ext cx="7647774" cy="553063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4095">
            <a:off x="405213" y="2635764"/>
            <a:ext cx="5115688" cy="361186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969">
            <a:off x="3612174" y="1829490"/>
            <a:ext cx="4789825" cy="30799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591">
            <a:off x="766616" y="1345378"/>
            <a:ext cx="3190390" cy="497202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80" y="2776180"/>
            <a:ext cx="3933825" cy="309562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542">
            <a:off x="4110044" y="3419636"/>
            <a:ext cx="4380851" cy="30943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75" y="2456599"/>
            <a:ext cx="3275019" cy="438206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118760"/>
            <a:ext cx="8973871" cy="1177237"/>
          </a:xfrm>
          <a:prstGeom prst="rect">
            <a:avLst/>
          </a:prstGeom>
          <a:noFill/>
          <a:ln>
            <a:noFill/>
          </a:ln>
        </p:spPr>
        <p:txBody>
          <a:bodyPr wrap="square" lIns="68572" tIns="34286" rIns="68572" bIns="34286" rtlCol="0">
            <a:spAutoFit/>
          </a:bodyPr>
          <a:lstStyle/>
          <a:p>
            <a:pPr algn="ctr"/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The housing of post-war Covent Garden and Soho was won against great odds.</a:t>
            </a:r>
          </a:p>
        </p:txBody>
      </p:sp>
    </p:spTree>
    <p:extLst>
      <p:ext uri="{BB962C8B-B14F-4D97-AF65-F5344CB8AC3E}">
        <p14:creationId xmlns:p14="http://schemas.microsoft.com/office/powerpoint/2010/main" val="305230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4383995" y="53625"/>
            <a:ext cx="4320480" cy="450050"/>
          </a:xfrm>
        </p:spPr>
        <p:txBody>
          <a:bodyPr/>
          <a:lstStyle/>
          <a:p>
            <a:r>
              <a:rPr lang="en-GB" dirty="0"/>
              <a:t>Old dwellings were brought back to life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710142"/>
            <a:ext cx="6525725" cy="463551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6946" y="2084551"/>
            <a:ext cx="5040559" cy="477344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624" y="53625"/>
            <a:ext cx="8973871" cy="623239"/>
          </a:xfrm>
          <a:prstGeom prst="rect">
            <a:avLst/>
          </a:prstGeom>
          <a:noFill/>
          <a:ln>
            <a:noFill/>
          </a:ln>
        </p:spPr>
        <p:txBody>
          <a:bodyPr wrap="square" lIns="68572" tIns="34286" rIns="68572" bIns="34286" rtlCol="0">
            <a:spAutoFit/>
          </a:bodyPr>
          <a:lstStyle/>
          <a:p>
            <a:pPr algn="ctr"/>
            <a:r>
              <a:rPr lang="en-GB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Old dwellings were brought back to life.</a:t>
            </a:r>
          </a:p>
        </p:txBody>
      </p:sp>
    </p:spTree>
    <p:extLst>
      <p:ext uri="{BB962C8B-B14F-4D97-AF65-F5344CB8AC3E}">
        <p14:creationId xmlns:p14="http://schemas.microsoft.com/office/powerpoint/2010/main" val="14556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1678</Words>
  <Application>Microsoft Office PowerPoint</Application>
  <PresentationFormat>On-screen Show (4:3)</PresentationFormat>
  <Paragraphs>209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Segoe UI Light</vt:lpstr>
      <vt:lpstr>Segoe UI Semibold</vt:lpstr>
      <vt:lpstr>Times New Roman</vt:lpstr>
      <vt:lpstr>Tw Cen MT Condensed Extra Bold</vt:lpstr>
      <vt:lpstr>Office Theme</vt:lpstr>
      <vt:lpstr>Do we want a community here?</vt:lpstr>
      <vt:lpstr>What is the West End?</vt:lpstr>
      <vt:lpstr>PowerPoint Presentation</vt:lpstr>
      <vt:lpstr>Community pictures</vt:lpstr>
      <vt:lpstr>PowerPoint Presentation</vt:lpstr>
      <vt:lpstr>Challenges</vt:lpstr>
      <vt:lpstr>No enforcement</vt:lpstr>
      <vt:lpstr>The story of Covent Garden’s post-war housing</vt:lpstr>
      <vt:lpstr>Old dwellings were brought back to life</vt:lpstr>
      <vt:lpstr>New estates and blocks were built</vt:lpstr>
      <vt:lpstr>Holiday letting: People started getting leaflets and letters from platforms</vt:lpstr>
      <vt:lpstr>We started getting leaflets and letters and emails from managing agents and student teams</vt:lpstr>
      <vt:lpstr>Tenants Association meeting</vt:lpstr>
      <vt:lpstr>Quote, Seven Dials Court</vt:lpstr>
      <vt:lpstr>Quote, Charing Cross mansions</vt:lpstr>
      <vt:lpstr>Quote, Nottingham Court</vt:lpstr>
      <vt:lpstr>Quote, 25 Shelton Street</vt:lpstr>
      <vt:lpstr>Quote, Ching Court</vt:lpstr>
      <vt:lpstr>The problems</vt:lpstr>
      <vt:lpstr>PowerPoint Presentation</vt:lpstr>
      <vt:lpstr>London lets mapped </vt:lpstr>
      <vt:lpstr>Central London lets mapped</vt:lpstr>
      <vt:lpstr>Why current legislation fails</vt:lpstr>
      <vt:lpstr>Possible solutions</vt:lpstr>
      <vt:lpstr>Residents’ groups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2017-03-01T23:45:34Z</dcterms:created>
  <dcterms:modified xsi:type="dcterms:W3CDTF">2017-03-01T23:54:12Z</dcterms:modified>
</cp:coreProperties>
</file>